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71"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7AAD6-563F-F8D5-B862-BEE2817E0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264BED0-2E92-0193-2CC2-C00A42CA9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DB844D33-3DBF-1D16-E95A-DA1B14986E9B}"/>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5" name="Footer Placeholder 4">
            <a:extLst>
              <a:ext uri="{FF2B5EF4-FFF2-40B4-BE49-F238E27FC236}">
                <a16:creationId xmlns:a16="http://schemas.microsoft.com/office/drawing/2014/main" xmlns="" id="{79E4A41D-47F0-3488-0E27-6435833140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0D006E1-DDBE-B9A8-8806-93AA83FAD0B6}"/>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395369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996C4-DD80-BFA8-B1CE-271A4E9D92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59EC511E-1A6B-FE0F-22CA-EE54FA61B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20B3217-52C9-55A6-A5B8-7B4DF33378B3}"/>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5" name="Footer Placeholder 4">
            <a:extLst>
              <a:ext uri="{FF2B5EF4-FFF2-40B4-BE49-F238E27FC236}">
                <a16:creationId xmlns:a16="http://schemas.microsoft.com/office/drawing/2014/main" xmlns="" id="{9045A869-720E-8754-95B7-065F25E4DA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7DDA033-1DB2-402D-858B-48E49700A3E9}"/>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291460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C5E2D6D-1E53-268F-4B0B-867C08C2D7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90D8393-AC5C-A5CF-EFF6-29A63EBBE4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7870154-8358-A3B5-895C-DDAFA6E8488F}"/>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5" name="Footer Placeholder 4">
            <a:extLst>
              <a:ext uri="{FF2B5EF4-FFF2-40B4-BE49-F238E27FC236}">
                <a16:creationId xmlns:a16="http://schemas.microsoft.com/office/drawing/2014/main" xmlns="" id="{B809E8E9-E219-96D0-219F-6103787B2B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C060889-98BE-E1CA-F8B9-4940CF05C45F}"/>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192270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2723C-FA9A-342E-9B24-AA95789E20B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A2E6C07-0DA2-80F8-858F-3F243A555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9C1959D-DAD5-F37C-D897-DA48AAB4F6FB}"/>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5" name="Footer Placeholder 4">
            <a:extLst>
              <a:ext uri="{FF2B5EF4-FFF2-40B4-BE49-F238E27FC236}">
                <a16:creationId xmlns:a16="http://schemas.microsoft.com/office/drawing/2014/main" xmlns="" id="{730534CA-4C88-39F4-A2B9-C5F49DFDA6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96E73CA-6348-16C6-1163-EE688AF1CBED}"/>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86566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479D9-6458-A67B-961E-4DC3B428C8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64329E2-C2EB-BF44-FC83-E198D67C11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949F76D-C7AB-00C2-BA88-58DF5392842C}"/>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5" name="Footer Placeholder 4">
            <a:extLst>
              <a:ext uri="{FF2B5EF4-FFF2-40B4-BE49-F238E27FC236}">
                <a16:creationId xmlns:a16="http://schemas.microsoft.com/office/drawing/2014/main" xmlns="" id="{17D605C7-2687-8AF1-04DC-5227FCD07A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A7A09AC-B9C6-D763-DBD5-44D8311378E2}"/>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167108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33F5E-618F-ACCF-38BD-05B25869DD7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5E4FD98-80EA-F5EB-ACD0-A92846DFB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BB790FC2-705C-7DF9-B633-2733B74976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571F3F3-D025-9C26-349E-FD7F8330B6CC}"/>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6" name="Footer Placeholder 5">
            <a:extLst>
              <a:ext uri="{FF2B5EF4-FFF2-40B4-BE49-F238E27FC236}">
                <a16:creationId xmlns:a16="http://schemas.microsoft.com/office/drawing/2014/main" xmlns="" id="{6E6E0D1C-D419-08BF-40A2-65851C523B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47DDC7A-FAAF-2CC9-728A-04BB22878982}"/>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338937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5360C0-BDE1-AB0B-515A-030A3F72D9E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50ADDD2-EDBB-7A8E-6E09-4237CC0D7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0131D00-FB98-F17B-3A39-CA4ED365B7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CC085A1B-80B3-03EC-002E-83E6B0D48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31F529-4733-E906-7F5B-18D1044919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E3563E4-6F63-88D2-60A9-2288E8061E28}"/>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8" name="Footer Placeholder 7">
            <a:extLst>
              <a:ext uri="{FF2B5EF4-FFF2-40B4-BE49-F238E27FC236}">
                <a16:creationId xmlns:a16="http://schemas.microsoft.com/office/drawing/2014/main" xmlns="" id="{C8BAF9D0-A69F-1337-1176-040190CEADE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685B42EC-7B90-9A9A-34E5-7D96BFEE920A}"/>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31901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80AF9-A12D-7043-D0D9-02528209D19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3A0F5AA9-D3EB-CC32-8225-6CDF9EFDF13A}"/>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4" name="Footer Placeholder 3">
            <a:extLst>
              <a:ext uri="{FF2B5EF4-FFF2-40B4-BE49-F238E27FC236}">
                <a16:creationId xmlns:a16="http://schemas.microsoft.com/office/drawing/2014/main" xmlns="" id="{8F59A722-D53F-71B1-4A5A-086849D1379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20D9FE28-4FE4-B4D1-74B3-ECA9677C2A15}"/>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16715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B3C600-BCCB-B173-C8ED-26217F0EC39D}"/>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3" name="Footer Placeholder 2">
            <a:extLst>
              <a:ext uri="{FF2B5EF4-FFF2-40B4-BE49-F238E27FC236}">
                <a16:creationId xmlns:a16="http://schemas.microsoft.com/office/drawing/2014/main" xmlns="" id="{4964BAFA-EC0F-C065-62D9-C893D884F4B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660A57A8-9DFB-B48D-C013-E04E445E0AFF}"/>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24126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2419D-07F1-CB14-DFB8-530094B49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ABEE7DF-D09E-57F3-4BDC-B4CC6DE13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202CE8F9-92AC-557A-3735-ADC4C1050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963BAA-CF30-5A91-CA3E-AA28CD2CF858}"/>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6" name="Footer Placeholder 5">
            <a:extLst>
              <a:ext uri="{FF2B5EF4-FFF2-40B4-BE49-F238E27FC236}">
                <a16:creationId xmlns:a16="http://schemas.microsoft.com/office/drawing/2014/main" xmlns="" id="{84B062FE-F80A-8BC7-FB9D-A5821160F7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A8D57F6B-99C9-EFB1-92D6-E33265B059BB}"/>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343496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97F09D-B693-0B74-1B69-DB85637CB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30A1CFF6-8E0D-90D2-EEE8-D3BF417BD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E2B47686-CAFB-7403-A931-EC90EAB7F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45C56A-8104-8D8C-EF3A-550B6AF1AA84}"/>
              </a:ext>
            </a:extLst>
          </p:cNvPr>
          <p:cNvSpPr>
            <a:spLocks noGrp="1"/>
          </p:cNvSpPr>
          <p:nvPr>
            <p:ph type="dt" sz="half" idx="10"/>
          </p:nvPr>
        </p:nvSpPr>
        <p:spPr/>
        <p:txBody>
          <a:bodyPr/>
          <a:lstStyle/>
          <a:p>
            <a:fld id="{425476E2-944F-442D-A7F4-005211402C40}" type="datetimeFigureOut">
              <a:rPr lang="en-IN" smtClean="0"/>
              <a:t>12-01-2023</a:t>
            </a:fld>
            <a:endParaRPr lang="en-IN"/>
          </a:p>
        </p:txBody>
      </p:sp>
      <p:sp>
        <p:nvSpPr>
          <p:cNvPr id="6" name="Footer Placeholder 5">
            <a:extLst>
              <a:ext uri="{FF2B5EF4-FFF2-40B4-BE49-F238E27FC236}">
                <a16:creationId xmlns:a16="http://schemas.microsoft.com/office/drawing/2014/main" xmlns="" id="{5FDA6503-DEAC-8283-A4F1-4646AD7054D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D4B648B-5C30-4DAE-D25E-4A99691E6E74}"/>
              </a:ext>
            </a:extLst>
          </p:cNvPr>
          <p:cNvSpPr>
            <a:spLocks noGrp="1"/>
          </p:cNvSpPr>
          <p:nvPr>
            <p:ph type="sldNum" sz="quarter" idx="12"/>
          </p:nvPr>
        </p:nvSpPr>
        <p:spPr/>
        <p:txBody>
          <a:bodyPr/>
          <a:lstStyle/>
          <a:p>
            <a:fld id="{768E152B-7006-4909-8E36-D666397C2E1B}" type="slidenum">
              <a:rPr lang="en-IN" smtClean="0"/>
              <a:t>‹#›</a:t>
            </a:fld>
            <a:endParaRPr lang="en-IN"/>
          </a:p>
        </p:txBody>
      </p:sp>
    </p:spTree>
    <p:extLst>
      <p:ext uri="{BB962C8B-B14F-4D97-AF65-F5344CB8AC3E}">
        <p14:creationId xmlns:p14="http://schemas.microsoft.com/office/powerpoint/2010/main" val="249944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E466C2-595F-F1D2-FD36-9FE2210DC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DEE3E64-3353-4832-AC67-62972C609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4F669CE-6487-F40F-ECB2-DC5C1C941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476E2-944F-442D-A7F4-005211402C40}" type="datetimeFigureOut">
              <a:rPr lang="en-IN" smtClean="0"/>
              <a:t>12-01-2023</a:t>
            </a:fld>
            <a:endParaRPr lang="en-IN"/>
          </a:p>
        </p:txBody>
      </p:sp>
      <p:sp>
        <p:nvSpPr>
          <p:cNvPr id="5" name="Footer Placeholder 4">
            <a:extLst>
              <a:ext uri="{FF2B5EF4-FFF2-40B4-BE49-F238E27FC236}">
                <a16:creationId xmlns:a16="http://schemas.microsoft.com/office/drawing/2014/main" xmlns="" id="{1C30DE84-8FE6-B74E-4A95-51653A2E8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ACBD4C08-A266-75DA-60B7-4E6B38A9E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E152B-7006-4909-8E36-D666397C2E1B}" type="slidenum">
              <a:rPr lang="en-IN" smtClean="0"/>
              <a:t>‹#›</a:t>
            </a:fld>
            <a:endParaRPr lang="en-IN"/>
          </a:p>
        </p:txBody>
      </p:sp>
    </p:spTree>
    <p:extLst>
      <p:ext uri="{BB962C8B-B14F-4D97-AF65-F5344CB8AC3E}">
        <p14:creationId xmlns:p14="http://schemas.microsoft.com/office/powerpoint/2010/main" val="156093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A59A8-148E-FB6C-9085-4D916061BBD1}"/>
              </a:ext>
            </a:extLst>
          </p:cNvPr>
          <p:cNvSpPr>
            <a:spLocks noGrp="1"/>
          </p:cNvSpPr>
          <p:nvPr>
            <p:ph type="ctrTitle"/>
          </p:nvPr>
        </p:nvSpPr>
        <p:spPr>
          <a:xfrm>
            <a:off x="1524000" y="581025"/>
            <a:ext cx="9144000" cy="1476375"/>
          </a:xfrm>
        </p:spPr>
        <p:txBody>
          <a:bodyPr>
            <a:normAutofit fontScale="90000"/>
          </a:bodyPr>
          <a:lstStyle/>
          <a:p>
            <a:r>
              <a:rPr lang="en-IN" sz="5400" dirty="0"/>
              <a:t>OPERATIONAL MANAGEMENT LAYER</a:t>
            </a:r>
          </a:p>
        </p:txBody>
      </p:sp>
      <p:sp>
        <p:nvSpPr>
          <p:cNvPr id="3" name="Subtitle 2">
            <a:extLst>
              <a:ext uri="{FF2B5EF4-FFF2-40B4-BE49-F238E27FC236}">
                <a16:creationId xmlns:a16="http://schemas.microsoft.com/office/drawing/2014/main" xmlns="" id="{DD6C6737-F4D9-1F90-4123-7964D25DC250}"/>
              </a:ext>
            </a:extLst>
          </p:cNvPr>
          <p:cNvSpPr>
            <a:spLocks noGrp="1"/>
          </p:cNvSpPr>
          <p:nvPr>
            <p:ph type="subTitle" idx="1"/>
          </p:nvPr>
        </p:nvSpPr>
        <p:spPr>
          <a:xfrm>
            <a:off x="1524000" y="2057400"/>
            <a:ext cx="9144000" cy="3200400"/>
          </a:xfrm>
        </p:spPr>
        <p:txBody>
          <a:bodyPr/>
          <a:lstStyle/>
          <a:p>
            <a:pPr marL="342900" indent="-342900">
              <a:buFont typeface="Arial" panose="020B0604020202020204" pitchFamily="34" charset="0"/>
              <a:buChar char="•"/>
            </a:pPr>
            <a:r>
              <a:rPr lang="en-US" dirty="0"/>
              <a:t>Operations management is one of the areas inside the ecosystem responsible for designing and controlling the process chains of a data science environment. </a:t>
            </a:r>
          </a:p>
          <a:p>
            <a:pPr marL="342900" indent="-342900">
              <a:buFont typeface="Arial" panose="020B0604020202020204" pitchFamily="34" charset="0"/>
              <a:buChar char="•"/>
            </a:pPr>
            <a:r>
              <a:rPr lang="en-US" dirty="0"/>
              <a:t>This layer is the center for complete processing capability in the data science ecosystem.</a:t>
            </a:r>
          </a:p>
          <a:p>
            <a:pPr marL="342900" indent="-342900">
              <a:buFont typeface="Arial" panose="020B0604020202020204" pitchFamily="34" charset="0"/>
              <a:buChar char="•"/>
            </a:pPr>
            <a:r>
              <a:rPr lang="en-US" dirty="0"/>
              <a:t>This layer stores what you want to process along with every processing schedule and workflow for the entire ecosystem.</a:t>
            </a:r>
            <a:endParaRPr lang="en-IN" dirty="0"/>
          </a:p>
        </p:txBody>
      </p:sp>
    </p:spTree>
    <p:extLst>
      <p:ext uri="{BB962C8B-B14F-4D97-AF65-F5344CB8AC3E}">
        <p14:creationId xmlns:p14="http://schemas.microsoft.com/office/powerpoint/2010/main" val="2305059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BALANCE, AND CONTROL LAYER</a:t>
            </a:r>
          </a:p>
        </p:txBody>
      </p:sp>
      <p:sp>
        <p:nvSpPr>
          <p:cNvPr id="3" name="Content Placeholder 2"/>
          <p:cNvSpPr>
            <a:spLocks noGrp="1"/>
          </p:cNvSpPr>
          <p:nvPr>
            <p:ph idx="1"/>
          </p:nvPr>
        </p:nvSpPr>
        <p:spPr/>
        <p:txBody>
          <a:bodyPr>
            <a:normAutofit fontScale="92500" lnSpcReduction="20000"/>
          </a:bodyPr>
          <a:lstStyle/>
          <a:p>
            <a:r>
              <a:rPr lang="en-US" dirty="0"/>
              <a:t>Any process currently under executing is controlled by the audit, balance, and control layer. </a:t>
            </a:r>
            <a:endParaRPr lang="en-US" dirty="0" smtClean="0"/>
          </a:p>
          <a:p>
            <a:r>
              <a:rPr lang="en-US" dirty="0" smtClean="0"/>
              <a:t>It </a:t>
            </a:r>
            <a:r>
              <a:rPr lang="en-US" dirty="0"/>
              <a:t>is this layer that has the engine that makes sure that every processing request is completed by the ecosystem according to the plan. </a:t>
            </a:r>
            <a:endParaRPr lang="en-US" dirty="0" smtClean="0"/>
          </a:p>
          <a:p>
            <a:r>
              <a:rPr lang="en-US" dirty="0" smtClean="0"/>
              <a:t>This </a:t>
            </a:r>
            <a:r>
              <a:rPr lang="en-US" dirty="0"/>
              <a:t>is the only area where you can observe which processes are is currently running within your data scientist environment</a:t>
            </a:r>
            <a:r>
              <a:rPr lang="en-US" dirty="0" smtClean="0"/>
              <a:t>.</a:t>
            </a:r>
          </a:p>
          <a:p>
            <a:r>
              <a:rPr lang="en-US" dirty="0" smtClean="0"/>
              <a:t>It </a:t>
            </a:r>
            <a:r>
              <a:rPr lang="en-US" dirty="0"/>
              <a:t>records the following information: </a:t>
            </a:r>
            <a:endParaRPr lang="en-US" dirty="0" smtClean="0"/>
          </a:p>
          <a:p>
            <a:pPr marL="0" indent="0">
              <a:buNone/>
            </a:pPr>
            <a:r>
              <a:rPr lang="en-US" dirty="0"/>
              <a:t> </a:t>
            </a:r>
            <a:r>
              <a:rPr lang="en-US" dirty="0" smtClean="0"/>
              <a:t>   • </a:t>
            </a:r>
            <a:r>
              <a:rPr lang="en-US" dirty="0"/>
              <a:t>Process-execution statistics </a:t>
            </a:r>
            <a:endParaRPr lang="en-US" dirty="0" smtClean="0"/>
          </a:p>
          <a:p>
            <a:pPr marL="0" indent="0">
              <a:buNone/>
            </a:pPr>
            <a:r>
              <a:rPr lang="en-US" dirty="0"/>
              <a:t> </a:t>
            </a:r>
            <a:r>
              <a:rPr lang="en-US" dirty="0" smtClean="0"/>
              <a:t>   • </a:t>
            </a:r>
            <a:r>
              <a:rPr lang="en-US" dirty="0"/>
              <a:t>Balancing and controls </a:t>
            </a:r>
            <a:endParaRPr lang="en-US" dirty="0" smtClean="0"/>
          </a:p>
          <a:p>
            <a:pPr marL="0" indent="0">
              <a:buNone/>
            </a:pPr>
            <a:r>
              <a:rPr lang="en-US" dirty="0"/>
              <a:t> </a:t>
            </a:r>
            <a:r>
              <a:rPr lang="en-US" dirty="0" smtClean="0"/>
              <a:t>   • </a:t>
            </a:r>
            <a:r>
              <a:rPr lang="en-US" dirty="0"/>
              <a:t>Rejects- and error-handling </a:t>
            </a:r>
            <a:endParaRPr lang="en-US" dirty="0" smtClean="0"/>
          </a:p>
          <a:p>
            <a:pPr marL="0" indent="0">
              <a:buNone/>
            </a:pPr>
            <a:r>
              <a:rPr lang="en-US" dirty="0"/>
              <a:t> </a:t>
            </a:r>
            <a:r>
              <a:rPr lang="en-US" dirty="0" smtClean="0"/>
              <a:t>   • </a:t>
            </a:r>
            <a:r>
              <a:rPr lang="en-US" dirty="0"/>
              <a:t>Fault codes management</a:t>
            </a:r>
          </a:p>
        </p:txBody>
      </p:sp>
    </p:spTree>
    <p:extLst>
      <p:ext uri="{BB962C8B-B14F-4D97-AF65-F5344CB8AC3E}">
        <p14:creationId xmlns:p14="http://schemas.microsoft.com/office/powerpoint/2010/main" val="1905463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following are good indicators for audit purposes:</a:t>
            </a:r>
          </a:p>
        </p:txBody>
      </p:sp>
      <p:sp>
        <p:nvSpPr>
          <p:cNvPr id="3" name="Content Placeholder 2"/>
          <p:cNvSpPr>
            <a:spLocks noGrp="1"/>
          </p:cNvSpPr>
          <p:nvPr>
            <p:ph idx="1"/>
          </p:nvPr>
        </p:nvSpPr>
        <p:spPr/>
        <p:txBody>
          <a:bodyPr>
            <a:normAutofit fontScale="92500" lnSpcReduction="20000"/>
          </a:bodyPr>
          <a:lstStyle/>
          <a:p>
            <a:r>
              <a:rPr lang="en-US" dirty="0" smtClean="0"/>
              <a:t>Built-in </a:t>
            </a:r>
            <a:r>
              <a:rPr lang="en-US" dirty="0"/>
              <a:t>Logging </a:t>
            </a:r>
            <a:endParaRPr lang="en-US" dirty="0" smtClean="0"/>
          </a:p>
          <a:p>
            <a:r>
              <a:rPr lang="en-US" dirty="0" smtClean="0"/>
              <a:t>Debug </a:t>
            </a:r>
            <a:r>
              <a:rPr lang="en-US" dirty="0"/>
              <a:t>Watcher </a:t>
            </a:r>
            <a:endParaRPr lang="en-US" dirty="0" smtClean="0"/>
          </a:p>
          <a:p>
            <a:r>
              <a:rPr lang="en-US" dirty="0" smtClean="0"/>
              <a:t>Information </a:t>
            </a:r>
            <a:r>
              <a:rPr lang="en-US" dirty="0"/>
              <a:t>Watcher </a:t>
            </a:r>
            <a:endParaRPr lang="en-US" dirty="0" smtClean="0"/>
          </a:p>
          <a:p>
            <a:r>
              <a:rPr lang="en-US" dirty="0" smtClean="0"/>
              <a:t>Warning </a:t>
            </a:r>
            <a:r>
              <a:rPr lang="en-US" dirty="0"/>
              <a:t>Watcher </a:t>
            </a:r>
            <a:endParaRPr lang="en-US" dirty="0" smtClean="0"/>
          </a:p>
          <a:p>
            <a:r>
              <a:rPr lang="en-US" dirty="0" smtClean="0"/>
              <a:t>Error </a:t>
            </a:r>
            <a:r>
              <a:rPr lang="en-US" dirty="0"/>
              <a:t>Watcher </a:t>
            </a:r>
            <a:endParaRPr lang="en-US" dirty="0" smtClean="0"/>
          </a:p>
          <a:p>
            <a:r>
              <a:rPr lang="en-US" dirty="0" smtClean="0"/>
              <a:t>Fatal Watcher</a:t>
            </a:r>
          </a:p>
          <a:p>
            <a:r>
              <a:rPr lang="en-US" dirty="0" smtClean="0"/>
              <a:t>Basic </a:t>
            </a:r>
            <a:r>
              <a:rPr lang="en-US" dirty="0"/>
              <a:t>Logging </a:t>
            </a:r>
            <a:endParaRPr lang="en-US" dirty="0" smtClean="0"/>
          </a:p>
          <a:p>
            <a:r>
              <a:rPr lang="en-US" dirty="0" smtClean="0"/>
              <a:t>Process </a:t>
            </a:r>
            <a:r>
              <a:rPr lang="en-US" dirty="0"/>
              <a:t>Tracking </a:t>
            </a:r>
            <a:endParaRPr lang="en-US" dirty="0" smtClean="0"/>
          </a:p>
          <a:p>
            <a:r>
              <a:rPr lang="en-US" smtClean="0"/>
              <a:t>Data </a:t>
            </a:r>
            <a:r>
              <a:rPr lang="en-US"/>
              <a:t>Provenance </a:t>
            </a:r>
            <a:endParaRPr lang="en-US" smtClean="0"/>
          </a:p>
          <a:p>
            <a:r>
              <a:rPr lang="en-US" smtClean="0"/>
              <a:t>Data </a:t>
            </a:r>
            <a:r>
              <a:rPr lang="en-US" dirty="0"/>
              <a:t>Lineage</a:t>
            </a:r>
          </a:p>
        </p:txBody>
      </p:sp>
    </p:spTree>
    <p:extLst>
      <p:ext uri="{BB962C8B-B14F-4D97-AF65-F5344CB8AC3E}">
        <p14:creationId xmlns:p14="http://schemas.microsoft.com/office/powerpoint/2010/main" val="203018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a:t>
            </a:r>
          </a:p>
        </p:txBody>
      </p:sp>
      <p:sp>
        <p:nvSpPr>
          <p:cNvPr id="3" name="Content Placeholder 2"/>
          <p:cNvSpPr>
            <a:spLocks noGrp="1"/>
          </p:cNvSpPr>
          <p:nvPr>
            <p:ph idx="1"/>
          </p:nvPr>
        </p:nvSpPr>
        <p:spPr/>
        <p:txBody>
          <a:bodyPr/>
          <a:lstStyle/>
          <a:p>
            <a:r>
              <a:rPr lang="en-US" dirty="0"/>
              <a:t>An audit refers to an examination of the ecosystem that is systematic and independent </a:t>
            </a:r>
            <a:endParaRPr lang="en-US" dirty="0" smtClean="0"/>
          </a:p>
          <a:p>
            <a:r>
              <a:rPr lang="en-US" dirty="0" smtClean="0"/>
              <a:t>This </a:t>
            </a:r>
            <a:r>
              <a:rPr lang="en-US" dirty="0"/>
              <a:t>sublayer records which processes are running at any given specific point within the ecosystem. </a:t>
            </a:r>
            <a:endParaRPr lang="en-US" dirty="0" smtClean="0"/>
          </a:p>
          <a:p>
            <a:r>
              <a:rPr lang="en-US" dirty="0" smtClean="0"/>
              <a:t>Data </a:t>
            </a:r>
            <a:r>
              <a:rPr lang="en-US" dirty="0"/>
              <a:t>scientists and engineers use this information collected to better understand and plan future improvements to the processing to be done</a:t>
            </a:r>
            <a:r>
              <a:rPr lang="en-US" dirty="0" smtClean="0"/>
              <a:t>.</a:t>
            </a:r>
          </a:p>
          <a:p>
            <a:r>
              <a:rPr lang="en-US" dirty="0" smtClean="0"/>
              <a:t>the </a:t>
            </a:r>
            <a:r>
              <a:rPr lang="en-US" dirty="0"/>
              <a:t>audit in the data science ecosystem, contain of a series of observers which record </a:t>
            </a:r>
            <a:r>
              <a:rPr lang="en-US" dirty="0" err="1"/>
              <a:t>prespecified</a:t>
            </a:r>
            <a:r>
              <a:rPr lang="en-US" dirty="0"/>
              <a:t> processing indicators related to the ecosystem.</a:t>
            </a:r>
          </a:p>
        </p:txBody>
      </p:sp>
    </p:spTree>
    <p:extLst>
      <p:ext uri="{BB962C8B-B14F-4D97-AF65-F5344CB8AC3E}">
        <p14:creationId xmlns:p14="http://schemas.microsoft.com/office/powerpoint/2010/main" val="242598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a:t>
            </a:r>
          </a:p>
        </p:txBody>
      </p:sp>
      <p:sp>
        <p:nvSpPr>
          <p:cNvPr id="3" name="Content Placeholder 2"/>
          <p:cNvSpPr>
            <a:spLocks noGrp="1"/>
          </p:cNvSpPr>
          <p:nvPr>
            <p:ph idx="1"/>
          </p:nvPr>
        </p:nvSpPr>
        <p:spPr/>
        <p:txBody>
          <a:bodyPr/>
          <a:lstStyle/>
          <a:p>
            <a:r>
              <a:rPr lang="en-US" dirty="0"/>
              <a:t>The balance sublayer has the responsibility to make sure that the data science environment is balanced between the available processing capability against the required processing capability or has the ability to upgrade processing capability during periods of extreme processing</a:t>
            </a:r>
            <a:r>
              <a:rPr lang="en-US" dirty="0" smtClean="0"/>
              <a:t>.</a:t>
            </a:r>
          </a:p>
          <a:p>
            <a:r>
              <a:rPr lang="en-US" dirty="0" smtClean="0"/>
              <a:t>In </a:t>
            </a:r>
            <a:r>
              <a:rPr lang="en-US" dirty="0"/>
              <a:t>such cases the on-demand processing capability of a cloud environment becomes highly desirable.</a:t>
            </a:r>
          </a:p>
        </p:txBody>
      </p:sp>
    </p:spTree>
    <p:extLst>
      <p:ext uri="{BB962C8B-B14F-4D97-AF65-F5344CB8AC3E}">
        <p14:creationId xmlns:p14="http://schemas.microsoft.com/office/powerpoint/2010/main" val="4198763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a:t>
            </a:r>
          </a:p>
        </p:txBody>
      </p:sp>
      <p:sp>
        <p:nvSpPr>
          <p:cNvPr id="3" name="Content Placeholder 2"/>
          <p:cNvSpPr>
            <a:spLocks noGrp="1"/>
          </p:cNvSpPr>
          <p:nvPr>
            <p:ph idx="1"/>
          </p:nvPr>
        </p:nvSpPr>
        <p:spPr/>
        <p:txBody>
          <a:bodyPr>
            <a:normAutofit fontScale="92500" lnSpcReduction="10000"/>
          </a:bodyPr>
          <a:lstStyle/>
          <a:p>
            <a:r>
              <a:rPr lang="en-US" dirty="0"/>
              <a:t>The execution of the current active data science processes is controlled by the control sublayer</a:t>
            </a:r>
            <a:r>
              <a:rPr lang="en-US" dirty="0" smtClean="0"/>
              <a:t>.</a:t>
            </a:r>
          </a:p>
          <a:p>
            <a:r>
              <a:rPr lang="en-US" dirty="0" smtClean="0"/>
              <a:t>The </a:t>
            </a:r>
            <a:r>
              <a:rPr lang="en-US" dirty="0"/>
              <a:t>control elements of the control sublayer are a combination of</a:t>
            </a:r>
            <a:r>
              <a:rPr lang="en-US" dirty="0" smtClean="0"/>
              <a:t>:</a:t>
            </a:r>
          </a:p>
          <a:p>
            <a:r>
              <a:rPr lang="en-US" dirty="0" smtClean="0"/>
              <a:t>the </a:t>
            </a:r>
            <a:r>
              <a:rPr lang="en-US" dirty="0"/>
              <a:t>control element available in the Data Science Technology Stack’s tools and </a:t>
            </a:r>
            <a:endParaRPr lang="en-US" dirty="0" smtClean="0"/>
          </a:p>
          <a:p>
            <a:r>
              <a:rPr lang="en-US" dirty="0" smtClean="0"/>
              <a:t>a </a:t>
            </a:r>
            <a:r>
              <a:rPr lang="en-US" dirty="0"/>
              <a:t>custom interface to control the overarching work</a:t>
            </a:r>
            <a:r>
              <a:rPr lang="en-US" dirty="0" smtClean="0"/>
              <a:t>.</a:t>
            </a:r>
          </a:p>
          <a:p>
            <a:r>
              <a:rPr lang="en-US" dirty="0" smtClean="0"/>
              <a:t>When </a:t>
            </a:r>
            <a:r>
              <a:rPr lang="en-US" dirty="0"/>
              <a:t>processing pipeline encounters an error, the control sublayer attempts a recovery as per our </a:t>
            </a:r>
            <a:r>
              <a:rPr lang="en-US" dirty="0" err="1"/>
              <a:t>prespecified</a:t>
            </a:r>
            <a:r>
              <a:rPr lang="en-US" dirty="0"/>
              <a:t> requirements else if recovery does not work out it will schedule a cleanup utility to undo the error</a:t>
            </a:r>
            <a:r>
              <a:rPr lang="en-US" dirty="0" smtClean="0"/>
              <a:t>.</a:t>
            </a:r>
          </a:p>
          <a:p>
            <a:r>
              <a:rPr lang="en-US" dirty="0" smtClean="0"/>
              <a:t>The </a:t>
            </a:r>
            <a:r>
              <a:rPr lang="en-US" dirty="0"/>
              <a:t>cause-and-effect analysis system is the core data source for the distributed control system in the ecosystem.</a:t>
            </a:r>
          </a:p>
        </p:txBody>
      </p:sp>
    </p:spTree>
    <p:extLst>
      <p:ext uri="{BB962C8B-B14F-4D97-AF65-F5344CB8AC3E}">
        <p14:creationId xmlns:p14="http://schemas.microsoft.com/office/powerpoint/2010/main" val="1432981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890AE7-7414-A0E8-B8B7-32A56BE62D76}"/>
              </a:ext>
            </a:extLst>
          </p:cNvPr>
          <p:cNvSpPr>
            <a:spLocks noGrp="1"/>
          </p:cNvSpPr>
          <p:nvPr>
            <p:ph type="title"/>
          </p:nvPr>
        </p:nvSpPr>
        <p:spPr/>
        <p:txBody>
          <a:bodyPr/>
          <a:lstStyle/>
          <a:p>
            <a:r>
              <a:rPr lang="en-US" dirty="0"/>
              <a:t>We record the following in the operations management layer:</a:t>
            </a:r>
            <a:endParaRPr lang="en-IN" dirty="0"/>
          </a:p>
        </p:txBody>
      </p:sp>
      <p:sp>
        <p:nvSpPr>
          <p:cNvPr id="3" name="Content Placeholder 2">
            <a:extLst>
              <a:ext uri="{FF2B5EF4-FFF2-40B4-BE49-F238E27FC236}">
                <a16:creationId xmlns:a16="http://schemas.microsoft.com/office/drawing/2014/main" xmlns="" id="{805DBF67-4F21-143F-031D-B6C74BFF0DD8}"/>
              </a:ext>
            </a:extLst>
          </p:cNvPr>
          <p:cNvSpPr>
            <a:spLocks noGrp="1"/>
          </p:cNvSpPr>
          <p:nvPr>
            <p:ph idx="1"/>
          </p:nvPr>
        </p:nvSpPr>
        <p:spPr/>
        <p:txBody>
          <a:bodyPr/>
          <a:lstStyle/>
          <a:p>
            <a:r>
              <a:rPr lang="en-IN" dirty="0"/>
              <a:t>Definition and Management of Data Processing stream </a:t>
            </a:r>
          </a:p>
          <a:p>
            <a:r>
              <a:rPr lang="en-IN" dirty="0"/>
              <a:t>Eco system Parameters </a:t>
            </a:r>
          </a:p>
          <a:p>
            <a:r>
              <a:rPr lang="en-IN" dirty="0"/>
              <a:t>Overall Process Scheduling </a:t>
            </a:r>
          </a:p>
          <a:p>
            <a:r>
              <a:rPr lang="en-IN" dirty="0"/>
              <a:t>Overall Process Monitoring </a:t>
            </a:r>
          </a:p>
          <a:p>
            <a:r>
              <a:rPr lang="en-IN" dirty="0"/>
              <a:t>Overall Communication </a:t>
            </a:r>
          </a:p>
          <a:p>
            <a:r>
              <a:rPr lang="en-IN" dirty="0"/>
              <a:t>Overall Alerting</a:t>
            </a:r>
          </a:p>
        </p:txBody>
      </p:sp>
    </p:spTree>
    <p:extLst>
      <p:ext uri="{BB962C8B-B14F-4D97-AF65-F5344CB8AC3E}">
        <p14:creationId xmlns:p14="http://schemas.microsoft.com/office/powerpoint/2010/main" val="3261135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80BE82-7546-725D-AF99-603EEFD2579B}"/>
              </a:ext>
            </a:extLst>
          </p:cNvPr>
          <p:cNvSpPr>
            <a:spLocks noGrp="1"/>
          </p:cNvSpPr>
          <p:nvPr>
            <p:ph type="title"/>
          </p:nvPr>
        </p:nvSpPr>
        <p:spPr/>
        <p:txBody>
          <a:bodyPr/>
          <a:lstStyle/>
          <a:p>
            <a:r>
              <a:rPr lang="en-IN" dirty="0"/>
              <a:t>The Drum-buffer-rope Method:</a:t>
            </a:r>
          </a:p>
        </p:txBody>
      </p:sp>
      <p:pic>
        <p:nvPicPr>
          <p:cNvPr id="1026" name="Picture 2" descr="DBR (Drum Buffer Rope) Theory – Lean Manufacturing Japan">
            <a:extLst>
              <a:ext uri="{FF2B5EF4-FFF2-40B4-BE49-F238E27FC236}">
                <a16:creationId xmlns:a16="http://schemas.microsoft.com/office/drawing/2014/main" xmlns="" id="{58BC02DE-C22D-46DD-F86E-FDA431A39D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426" y="1825625"/>
            <a:ext cx="76771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19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094B633-FA92-4723-194A-383A10B335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775" y="1133475"/>
            <a:ext cx="9515475" cy="4845945"/>
          </a:xfrm>
        </p:spPr>
      </p:pic>
    </p:spTree>
    <p:extLst>
      <p:ext uri="{BB962C8B-B14F-4D97-AF65-F5344CB8AC3E}">
        <p14:creationId xmlns:p14="http://schemas.microsoft.com/office/powerpoint/2010/main" val="2111833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C9534E1-D27B-825A-190B-434C184787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609600"/>
            <a:ext cx="10439400" cy="5695949"/>
          </a:xfrm>
        </p:spPr>
      </p:pic>
    </p:spTree>
    <p:extLst>
      <p:ext uri="{BB962C8B-B14F-4D97-AF65-F5344CB8AC3E}">
        <p14:creationId xmlns:p14="http://schemas.microsoft.com/office/powerpoint/2010/main" val="1369881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6E23BDA-37FE-F2D3-4E0C-5FF1B9C673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525" y="876300"/>
            <a:ext cx="8867775" cy="5131697"/>
          </a:xfrm>
        </p:spPr>
      </p:pic>
    </p:spTree>
    <p:extLst>
      <p:ext uri="{BB962C8B-B14F-4D97-AF65-F5344CB8AC3E}">
        <p14:creationId xmlns:p14="http://schemas.microsoft.com/office/powerpoint/2010/main" val="327639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425F7F-F53A-565F-98D5-B0AA58266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33425"/>
            <a:ext cx="7467600" cy="4953000"/>
          </a:xfrm>
          <a:prstGeom prst="rect">
            <a:avLst/>
          </a:prstGeom>
        </p:spPr>
      </p:pic>
    </p:spTree>
    <p:extLst>
      <p:ext uri="{BB962C8B-B14F-4D97-AF65-F5344CB8AC3E}">
        <p14:creationId xmlns:p14="http://schemas.microsoft.com/office/powerpoint/2010/main" val="2482630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36E776-D586-2EA4-745D-DB1E2B36A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804" y="1431822"/>
            <a:ext cx="7620392" cy="3994355"/>
          </a:xfrm>
          <a:prstGeom prst="rect">
            <a:avLst/>
          </a:prstGeom>
        </p:spPr>
      </p:pic>
    </p:spTree>
    <p:extLst>
      <p:ext uri="{BB962C8B-B14F-4D97-AF65-F5344CB8AC3E}">
        <p14:creationId xmlns:p14="http://schemas.microsoft.com/office/powerpoint/2010/main" val="216016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9BEF9E3-3D12-6B99-C316-B271F21F5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848" y="1396895"/>
            <a:ext cx="7836303" cy="4064209"/>
          </a:xfrm>
          <a:prstGeom prst="rect">
            <a:avLst/>
          </a:prstGeom>
        </p:spPr>
      </p:pic>
    </p:spTree>
    <p:extLst>
      <p:ext uri="{BB962C8B-B14F-4D97-AF65-F5344CB8AC3E}">
        <p14:creationId xmlns:p14="http://schemas.microsoft.com/office/powerpoint/2010/main" val="277672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460</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OPERATIONAL MANAGEMENT LAYER</vt:lpstr>
      <vt:lpstr>We record the following in the operations management layer:</vt:lpstr>
      <vt:lpstr>The Drum-buffer-rope Method:</vt:lpstr>
      <vt:lpstr>PowerPoint Presentation</vt:lpstr>
      <vt:lpstr>PowerPoint Presentation</vt:lpstr>
      <vt:lpstr>PowerPoint Presentation</vt:lpstr>
      <vt:lpstr>PowerPoint Presentation</vt:lpstr>
      <vt:lpstr>PowerPoint Presentation</vt:lpstr>
      <vt:lpstr>PowerPoint Presentation</vt:lpstr>
      <vt:lpstr>AUDIT, BALANCE, AND CONTROL LAYER</vt:lpstr>
      <vt:lpstr>The following are good indicators for audit purposes:</vt:lpstr>
      <vt:lpstr>Audit:</vt:lpstr>
      <vt:lpstr>Balance:</vt:lpstr>
      <vt:lpstr>Control: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MANAGEMENT LAYER</dc:title>
  <dc:creator>ANITA</dc:creator>
  <cp:lastModifiedBy>Windows User</cp:lastModifiedBy>
  <cp:revision>7</cp:revision>
  <dcterms:created xsi:type="dcterms:W3CDTF">2023-01-10T18:38:32Z</dcterms:created>
  <dcterms:modified xsi:type="dcterms:W3CDTF">2023-01-12T05:47:08Z</dcterms:modified>
</cp:coreProperties>
</file>